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E3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81CBE-B65A-4C7C-A9F3-C56CB52572BE}" v="28" dt="2021-02-25T14:51:58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86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30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612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79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892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431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043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543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01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8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E759328-5B6B-48C8-9DA3-2E52F4356B75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9DF2F7-AD6C-418E-B88E-4474CE4CA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632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2218075-3867-43AC-89BB-3DA310A8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91" b="15185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4FFADC-46B2-4C8B-ACAE-386BD5755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66756"/>
            <a:ext cx="10592174" cy="656946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40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Una  nueva alumna en el insti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3F326B-AEEA-426C-B259-FC7FD0D2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082381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de-AT" sz="1800" dirty="0">
                <a:solidFill>
                  <a:srgbClr val="000000"/>
                </a:solidFill>
                <a:latin typeface="Century Schoolbook" panose="02040604050505020304" pitchFamily="18" charset="0"/>
              </a:rPr>
              <a:t>Anna Amersberger, Lara Bauer, Gaia Martino </a:t>
            </a:r>
          </a:p>
        </p:txBody>
      </p:sp>
    </p:spTree>
    <p:extLst>
      <p:ext uri="{BB962C8B-B14F-4D97-AF65-F5344CB8AC3E}">
        <p14:creationId xmlns:p14="http://schemas.microsoft.com/office/powerpoint/2010/main" val="158492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679F8-042F-4D76-81C8-834A33EF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526" y="4551060"/>
            <a:ext cx="8788948" cy="1654297"/>
          </a:xfr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El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menú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 del día es: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arróz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, carne, patatas y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frutas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como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postre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. Pero el bistro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está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desgraciadamente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kern="1200" cap="none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cerrado</a:t>
            </a:r>
            <a:r>
              <a:rPr lang="en-US" sz="2800" kern="12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.  </a:t>
            </a:r>
          </a:p>
        </p:txBody>
      </p:sp>
      <p:pic>
        <p:nvPicPr>
          <p:cNvPr id="7" name="Grafik 6" descr="Ein Bild, das Wand, Boden, drinnen, Decke enthält.&#10;&#10;Automatisch generierte Beschreibung">
            <a:extLst>
              <a:ext uri="{FF2B5EF4-FFF2-40B4-BE49-F238E27FC236}">
                <a16:creationId xmlns:a16="http://schemas.microsoft.com/office/drawing/2014/main" id="{A19B2623-F182-4E01-B35F-D8B65EB87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9" r="2" b="14202"/>
          <a:stretch/>
        </p:blipFill>
        <p:spPr>
          <a:xfrm>
            <a:off x="6535750" y="383511"/>
            <a:ext cx="5212080" cy="3856948"/>
          </a:xfrm>
          <a:prstGeom prst="rect">
            <a:avLst/>
          </a:prstGeom>
        </p:spPr>
      </p:pic>
      <p:pic>
        <p:nvPicPr>
          <p:cNvPr id="5" name="Inhaltsplatzhalter 4" descr="Ein Bild, das drinnen, Wand, Person, Boden enthält.&#10;&#10;Automatisch generierte Beschreibung">
            <a:extLst>
              <a:ext uri="{FF2B5EF4-FFF2-40B4-BE49-F238E27FC236}">
                <a16:creationId xmlns:a16="http://schemas.microsoft.com/office/drawing/2014/main" id="{E050000C-52DF-4D45-87B3-1D11FD1F0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4" r="2" b="13399"/>
          <a:stretch/>
        </p:blipFill>
        <p:spPr>
          <a:xfrm>
            <a:off x="383217" y="383511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innen, Boden enthält.&#10;&#10;Automatisch generierte Beschreibung">
            <a:extLst>
              <a:ext uri="{FF2B5EF4-FFF2-40B4-BE49-F238E27FC236}">
                <a16:creationId xmlns:a16="http://schemas.microsoft.com/office/drawing/2014/main" id="{7785EA6E-0790-48F5-AEB5-8B876D859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1" r="-1" b="1940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AC91B6-D978-481B-867F-9C6A4C60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73" y="1534585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María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a la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máquina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de café y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está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fascinada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porque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no la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tienen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escuela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España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Allí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encuentra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a Antonia que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lleva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una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gorra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beige, un jersey rosa y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pantalones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negros. </a:t>
            </a:r>
          </a:p>
        </p:txBody>
      </p:sp>
    </p:spTree>
    <p:extLst>
      <p:ext uri="{BB962C8B-B14F-4D97-AF65-F5344CB8AC3E}">
        <p14:creationId xmlns:p14="http://schemas.microsoft.com/office/powerpoint/2010/main" val="166117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11155-9DC5-4433-8B0D-2589B3FF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625" y="1385630"/>
            <a:ext cx="4138998" cy="4086740"/>
          </a:xfr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cap="none" dirty="0">
                <a:latin typeface="Century Schoolbook" panose="02040604050505020304" pitchFamily="18" charset="0"/>
              </a:rPr>
              <a:t>Antes de </a:t>
            </a:r>
            <a:r>
              <a:rPr lang="en-US" sz="2800" cap="none" dirty="0" err="1">
                <a:latin typeface="Century Schoolbook" panose="02040604050505020304" pitchFamily="18" charset="0"/>
              </a:rPr>
              <a:t>volver</a:t>
            </a:r>
            <a:r>
              <a:rPr lang="en-US" sz="2800" cap="none" dirty="0">
                <a:latin typeface="Century Schoolbook" panose="02040604050505020304" pitchFamily="18" charset="0"/>
              </a:rPr>
              <a:t> a </a:t>
            </a:r>
            <a:r>
              <a:rPr lang="en-US" sz="2800" cap="none" dirty="0" err="1">
                <a:latin typeface="Century Schoolbook" panose="02040604050505020304" pitchFamily="18" charset="0"/>
              </a:rPr>
              <a:t>su</a:t>
            </a:r>
            <a:r>
              <a:rPr lang="en-US" sz="2800" cap="none" dirty="0">
                <a:latin typeface="Century Schoolbook" panose="02040604050505020304" pitchFamily="18" charset="0"/>
              </a:rPr>
              <a:t> casa </a:t>
            </a:r>
            <a:r>
              <a:rPr lang="en-US" sz="2800" cap="none" dirty="0" err="1">
                <a:latin typeface="Century Schoolbook" panose="02040604050505020304" pitchFamily="18" charset="0"/>
              </a:rPr>
              <a:t>conoce</a:t>
            </a:r>
            <a:r>
              <a:rPr lang="en-US" sz="2800" cap="none" dirty="0">
                <a:latin typeface="Century Schoolbook" panose="02040604050505020304" pitchFamily="18" charset="0"/>
              </a:rPr>
              <a:t> a sus </a:t>
            </a:r>
            <a:r>
              <a:rPr lang="en-US" sz="2800" cap="none" dirty="0" err="1">
                <a:latin typeface="Century Schoolbook" panose="02040604050505020304" pitchFamily="18" charset="0"/>
              </a:rPr>
              <a:t>nuevos</a:t>
            </a:r>
            <a:r>
              <a:rPr lang="en-US" sz="2800" cap="none" dirty="0">
                <a:latin typeface="Century Schoolbook" panose="02040604050505020304" pitchFamily="18" charset="0"/>
              </a:rPr>
              <a:t> </a:t>
            </a:r>
            <a:r>
              <a:rPr lang="en-US" sz="2800" cap="none" dirty="0" err="1">
                <a:latin typeface="Century Schoolbook" panose="02040604050505020304" pitchFamily="18" charset="0"/>
              </a:rPr>
              <a:t>compañeros</a:t>
            </a:r>
            <a:r>
              <a:rPr lang="en-US" sz="2800" cap="none" dirty="0">
                <a:latin typeface="Century Schoolbook" panose="02040604050505020304" pitchFamily="18" charset="0"/>
              </a:rPr>
              <a:t>. Los </a:t>
            </a:r>
            <a:r>
              <a:rPr lang="en-US" sz="2800" cap="none" dirty="0" err="1">
                <a:latin typeface="Century Schoolbook" panose="02040604050505020304" pitchFamily="18" charset="0"/>
              </a:rPr>
              <a:t>cuatro</a:t>
            </a:r>
            <a:r>
              <a:rPr lang="en-US" sz="2800" cap="none" dirty="0">
                <a:latin typeface="Century Schoolbook" panose="02040604050505020304" pitchFamily="18" charset="0"/>
              </a:rPr>
              <a:t> se </a:t>
            </a:r>
            <a:r>
              <a:rPr lang="en-US" sz="2800" cap="none" dirty="0" err="1">
                <a:latin typeface="Century Schoolbook" panose="02040604050505020304" pitchFamily="18" charset="0"/>
              </a:rPr>
              <a:t>llaman</a:t>
            </a:r>
            <a:r>
              <a:rPr lang="en-US" sz="2800" cap="none" dirty="0">
                <a:latin typeface="Century Schoolbook" panose="02040604050505020304" pitchFamily="18" charset="0"/>
              </a:rPr>
              <a:t> </a:t>
            </a:r>
            <a:r>
              <a:rPr lang="en-US" cap="none" dirty="0" err="1">
                <a:latin typeface="Century Schoolbook" panose="02040604050505020304" pitchFamily="18" charset="0"/>
              </a:rPr>
              <a:t>R</a:t>
            </a:r>
            <a:r>
              <a:rPr lang="en-US" sz="2800" cap="none" dirty="0" err="1">
                <a:latin typeface="Century Schoolbook" panose="02040604050505020304" pitchFamily="18" charset="0"/>
              </a:rPr>
              <a:t>afaél</a:t>
            </a:r>
            <a:r>
              <a:rPr lang="en-US" sz="2800" cap="none" dirty="0">
                <a:latin typeface="Century Schoolbook" panose="02040604050505020304" pitchFamily="18" charset="0"/>
              </a:rPr>
              <a:t>, Julia, </a:t>
            </a:r>
            <a:r>
              <a:rPr lang="en-US" cap="none" dirty="0">
                <a:latin typeface="Century Schoolbook" panose="02040604050505020304" pitchFamily="18" charset="0"/>
              </a:rPr>
              <a:t>P</a:t>
            </a:r>
            <a:r>
              <a:rPr lang="en-US" sz="2800" cap="none" dirty="0">
                <a:latin typeface="Century Schoolbook" panose="02040604050505020304" pitchFamily="18" charset="0"/>
              </a:rPr>
              <a:t>aula y </a:t>
            </a:r>
            <a:r>
              <a:rPr lang="en-US" cap="none" dirty="0">
                <a:latin typeface="Century Schoolbook" panose="02040604050505020304" pitchFamily="18" charset="0"/>
              </a:rPr>
              <a:t>S</a:t>
            </a:r>
            <a:r>
              <a:rPr lang="en-US" sz="2800" cap="none" dirty="0">
                <a:latin typeface="Century Schoolbook" panose="02040604050505020304" pitchFamily="18" charset="0"/>
              </a:rPr>
              <a:t>ofía. Hoy ha </a:t>
            </a:r>
            <a:r>
              <a:rPr lang="en-US" sz="2800" cap="none" dirty="0" err="1">
                <a:latin typeface="Century Schoolbook" panose="02040604050505020304" pitchFamily="18" charset="0"/>
              </a:rPr>
              <a:t>sido</a:t>
            </a:r>
            <a:r>
              <a:rPr lang="en-US" sz="2800" cap="none" dirty="0">
                <a:latin typeface="Century Schoolbook" panose="02040604050505020304" pitchFamily="18" charset="0"/>
              </a:rPr>
              <a:t> un </a:t>
            </a:r>
            <a:r>
              <a:rPr lang="en-US" sz="2800" cap="none" dirty="0" err="1">
                <a:latin typeface="Century Schoolbook" panose="02040604050505020304" pitchFamily="18" charset="0"/>
              </a:rPr>
              <a:t>buen</a:t>
            </a:r>
            <a:r>
              <a:rPr lang="en-US" sz="2800" cap="none" dirty="0">
                <a:latin typeface="Century Schoolbook" panose="02040604050505020304" pitchFamily="18" charset="0"/>
              </a:rPr>
              <a:t> día y </a:t>
            </a:r>
            <a:r>
              <a:rPr lang="en-US" cap="none" dirty="0">
                <a:latin typeface="Century Schoolbook" panose="02040604050505020304" pitchFamily="18" charset="0"/>
              </a:rPr>
              <a:t>M</a:t>
            </a:r>
            <a:r>
              <a:rPr lang="en-US" sz="2800" cap="none" dirty="0">
                <a:latin typeface="Century Schoolbook" panose="02040604050505020304" pitchFamily="18" charset="0"/>
              </a:rPr>
              <a:t>aría </a:t>
            </a:r>
            <a:r>
              <a:rPr lang="en-US" sz="2800" cap="none" dirty="0" err="1">
                <a:latin typeface="Century Schoolbook" panose="02040604050505020304" pitchFamily="18" charset="0"/>
              </a:rPr>
              <a:t>está</a:t>
            </a:r>
            <a:r>
              <a:rPr lang="en-US" sz="2800" cap="none" dirty="0">
                <a:latin typeface="Century Schoolbook" panose="02040604050505020304" pitchFamily="18" charset="0"/>
              </a:rPr>
              <a:t> </a:t>
            </a:r>
            <a:r>
              <a:rPr lang="en-US" sz="2800" cap="none" dirty="0" err="1">
                <a:latin typeface="Century Schoolbook" panose="02040604050505020304" pitchFamily="18" charset="0"/>
              </a:rPr>
              <a:t>muy</a:t>
            </a:r>
            <a:r>
              <a:rPr lang="en-US" sz="2800" cap="none" dirty="0">
                <a:latin typeface="Century Schoolbook" panose="02040604050505020304" pitchFamily="18" charset="0"/>
              </a:rPr>
              <a:t> </a:t>
            </a:r>
            <a:r>
              <a:rPr lang="en-US" sz="2800" cap="none" dirty="0" err="1">
                <a:latin typeface="Century Schoolbook" panose="02040604050505020304" pitchFamily="18" charset="0"/>
              </a:rPr>
              <a:t>contenta</a:t>
            </a:r>
            <a:r>
              <a:rPr lang="en-US" sz="2800" cap="none" dirty="0">
                <a:latin typeface="Century Schoolbook" panose="02040604050505020304" pitchFamily="18" charset="0"/>
              </a:rPr>
              <a:t> de </a:t>
            </a:r>
            <a:r>
              <a:rPr lang="en-US" sz="2800" cap="none" dirty="0" err="1">
                <a:latin typeface="Century Schoolbook" panose="02040604050505020304" pitchFamily="18" charset="0"/>
              </a:rPr>
              <a:t>su</a:t>
            </a:r>
            <a:r>
              <a:rPr lang="en-US" sz="2800" cap="none" dirty="0">
                <a:latin typeface="Century Schoolbook" panose="02040604050505020304" pitchFamily="18" charset="0"/>
              </a:rPr>
              <a:t> nuevo </a:t>
            </a:r>
            <a:r>
              <a:rPr lang="en-US" sz="2800" cap="none" dirty="0" err="1">
                <a:latin typeface="Century Schoolbook" panose="02040604050505020304" pitchFamily="18" charset="0"/>
              </a:rPr>
              <a:t>insti</a:t>
            </a:r>
            <a:r>
              <a:rPr lang="en-US" sz="2800" cap="none" dirty="0">
                <a:latin typeface="Century Schoolbook" panose="02040604050505020304" pitchFamily="18" charset="0"/>
              </a:rPr>
              <a:t>. </a:t>
            </a:r>
          </a:p>
        </p:txBody>
      </p:sp>
      <p:pic>
        <p:nvPicPr>
          <p:cNvPr id="5" name="Inhaltsplatzhalter 4" descr="Ein Bild, das Boden, Decke, Wand, Person enthält.&#10;&#10;Automatisch generierte Beschreibung">
            <a:extLst>
              <a:ext uri="{FF2B5EF4-FFF2-40B4-BE49-F238E27FC236}">
                <a16:creationId xmlns:a16="http://schemas.microsoft.com/office/drawing/2014/main" id="{2E931AA2-AE33-4F25-9515-BA766BB48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159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091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CCB0-DA3C-4960-ABCB-C27F9E0C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648" y="956303"/>
            <a:ext cx="319158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rgbClr val="F78DE3"/>
                </a:solidFill>
                <a:latin typeface="Century Schoolbook" panose="02040604050505020304" pitchFamily="18" charset="0"/>
              </a:rPr>
              <a:t>Gracias por la atención!</a:t>
            </a:r>
            <a:r>
              <a:rPr lang="es-ES" sz="3600" dirty="0">
                <a:solidFill>
                  <a:srgbClr val="F78DE3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</a:t>
            </a:r>
            <a:endParaRPr lang="es-ES" sz="3600" dirty="0">
              <a:solidFill>
                <a:srgbClr val="F78DE3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" name="Grafik 6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76E10B49-FB7B-4C02-B167-116A0B40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2" r="-2" b="3038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144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27F05-FEE8-49CA-90A7-EBA8E679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764" y="1783498"/>
            <a:ext cx="4201819" cy="3291003"/>
          </a:xfr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cap="none" dirty="0">
                <a:latin typeface="Century Schoolbook" panose="02040604050505020304" pitchFamily="18" charset="0"/>
                <a:cs typeface="Calibri Light" panose="020F0302020204030204" pitchFamily="34" charset="0"/>
              </a:rPr>
              <a:t>Hoy es lunes. La nueva alumna María tiene su primer día en el insti y está muy contenta. Elena, una alumna, le muestra la entrada del insti.</a:t>
            </a:r>
          </a:p>
        </p:txBody>
      </p:sp>
      <p:pic>
        <p:nvPicPr>
          <p:cNvPr id="5" name="Inhaltsplatzhalter 4" descr="Ein Bild, das Text, Bushaltestelle enthält.&#10;&#10;Automatisch generierte Beschreibung">
            <a:extLst>
              <a:ext uri="{FF2B5EF4-FFF2-40B4-BE49-F238E27FC236}">
                <a16:creationId xmlns:a16="http://schemas.microsoft.com/office/drawing/2014/main" id="{86696874-17AE-4C3F-88CD-6B841F7DC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-1" b="2405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582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CAA2592C-A71F-4566-806D-3E22FAD00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56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A7D90-19FD-46EB-99F1-7788FA1A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66" y="1534585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Es necesario desinfectarse las manos antes de entrar en el insti.  </a:t>
            </a:r>
          </a:p>
        </p:txBody>
      </p:sp>
    </p:spTree>
    <p:extLst>
      <p:ext uri="{BB962C8B-B14F-4D97-AF65-F5344CB8AC3E}">
        <p14:creationId xmlns:p14="http://schemas.microsoft.com/office/powerpoint/2010/main" val="268935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B34BC-8A05-4C8E-80D1-A85421B4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328" y="1334249"/>
            <a:ext cx="4062216" cy="4189502"/>
          </a:xfr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cap="none" dirty="0">
                <a:latin typeface="Century Schoolbook" panose="02040604050505020304" pitchFamily="18" charset="0"/>
              </a:rPr>
              <a:t>Elena guía María por el insti. Elena lleva un jersey gris, vaqueros negros estrechos y zápatos blancos. María lleva un jersey verde, vaqueros blancos anchos y botas negras.  </a:t>
            </a:r>
          </a:p>
        </p:txBody>
      </p:sp>
      <p:pic>
        <p:nvPicPr>
          <p:cNvPr id="5" name="Inhaltsplatzhalter 4" descr="Ein Bild, das Schritt enthält.&#10;&#10;Automatisch generierte Beschreibung">
            <a:extLst>
              <a:ext uri="{FF2B5EF4-FFF2-40B4-BE49-F238E27FC236}">
                <a16:creationId xmlns:a16="http://schemas.microsoft.com/office/drawing/2014/main" id="{8C2753C0-40AF-4A07-A0DB-AF9EEB93D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r="-1" b="1420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878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Boden, drinnen, Wand, Decke enthält.&#10;&#10;Automatisch generierte Beschreibung">
            <a:extLst>
              <a:ext uri="{FF2B5EF4-FFF2-40B4-BE49-F238E27FC236}">
                <a16:creationId xmlns:a16="http://schemas.microsoft.com/office/drawing/2014/main" id="{E4B16FEB-8C71-431A-B474-96E4B339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 r="1" b="1753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CB3995-D6BB-40F2-BEA5-D55801C6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67" y="1709613"/>
            <a:ext cx="4706803" cy="34387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Century Schoolbook" panose="02040604050505020304" pitchFamily="18" charset="0"/>
              </a:rPr>
              <a:t>Elena toma María a la clase de Matematícas. Elena está delante de la puerta roja. María tiene cuadernos en las manos. </a:t>
            </a:r>
            <a:endParaRPr lang="en-US" sz="28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9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74DE5-F788-4949-90AE-58B16BD3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405" y="1329788"/>
            <a:ext cx="4013355" cy="4198423"/>
          </a:xfr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cap="none" dirty="0">
                <a:latin typeface="Century Schoolbook" panose="02040604050505020304" pitchFamily="18" charset="0"/>
              </a:rPr>
              <a:t>Las dos aprenden las mátematicas. La chica del pelo negro es María y está sentada a la derecha de Elena. Elena tiene el pelo rubio y está sentada a la izquierda de María.</a:t>
            </a:r>
          </a:p>
        </p:txBody>
      </p:sp>
      <p:pic>
        <p:nvPicPr>
          <p:cNvPr id="5" name="Inhaltsplatzhalter 4" descr="Ein Bild, das Text, drinnen, Wand, Raum enthält.&#10;&#10;Automatisch generierte Beschreibung">
            <a:extLst>
              <a:ext uri="{FF2B5EF4-FFF2-40B4-BE49-F238E27FC236}">
                <a16:creationId xmlns:a16="http://schemas.microsoft.com/office/drawing/2014/main" id="{C662E9D4-0487-48B8-B37E-A4EA83B59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2078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044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502010-3F01-42AC-AF97-0DAB13474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r="1" b="1211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56AF93-4487-4297-96B2-FA80153D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29" y="1534585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Ellas utilisan una regla, una goma, un lápiz, un sacapuntas, un cuaderno  rayado, una tijera y un bolígrafo. </a:t>
            </a:r>
          </a:p>
        </p:txBody>
      </p:sp>
    </p:spTree>
    <p:extLst>
      <p:ext uri="{BB962C8B-B14F-4D97-AF65-F5344CB8AC3E}">
        <p14:creationId xmlns:p14="http://schemas.microsoft.com/office/powerpoint/2010/main" val="256216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5A695-2F39-4D2D-888A-D8CC84E5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485" y="2526815"/>
            <a:ext cx="4076176" cy="1346905"/>
          </a:xfr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cap="none" dirty="0">
                <a:latin typeface="Century Schoolbook" panose="02040604050505020304" pitchFamily="18" charset="0"/>
              </a:rPr>
              <a:t>A las </a:t>
            </a:r>
            <a:r>
              <a:rPr lang="en-US" cap="none" dirty="0" err="1">
                <a:latin typeface="Century Schoolbook" panose="02040604050505020304" pitchFamily="18" charset="0"/>
              </a:rPr>
              <a:t>tres</a:t>
            </a:r>
            <a:r>
              <a:rPr lang="en-US" cap="none" dirty="0">
                <a:latin typeface="Century Schoolbook" panose="02040604050505020304" pitchFamily="18" charset="0"/>
              </a:rPr>
              <a:t> </a:t>
            </a:r>
            <a:r>
              <a:rPr lang="en-US" cap="none" dirty="0" err="1">
                <a:latin typeface="Century Schoolbook" panose="02040604050505020304" pitchFamily="18" charset="0"/>
              </a:rPr>
              <a:t>menos</a:t>
            </a:r>
            <a:r>
              <a:rPr lang="en-US" cap="none" dirty="0">
                <a:latin typeface="Century Schoolbook" panose="02040604050505020304" pitchFamily="18" charset="0"/>
              </a:rPr>
              <a:t> </a:t>
            </a:r>
            <a:r>
              <a:rPr lang="en-US" cap="none" dirty="0" err="1">
                <a:latin typeface="Century Schoolbook" panose="02040604050505020304" pitchFamily="18" charset="0"/>
              </a:rPr>
              <a:t>cuatro</a:t>
            </a:r>
            <a:r>
              <a:rPr lang="en-US" cap="none" dirty="0">
                <a:latin typeface="Century Schoolbook" panose="02040604050505020304" pitchFamily="18" charset="0"/>
              </a:rPr>
              <a:t> </a:t>
            </a:r>
            <a:r>
              <a:rPr lang="en-US" cap="none" dirty="0" err="1">
                <a:latin typeface="Century Schoolbook" panose="02040604050505020304" pitchFamily="18" charset="0"/>
              </a:rPr>
              <a:t>empieza</a:t>
            </a:r>
            <a:r>
              <a:rPr lang="en-US" cap="none" dirty="0">
                <a:latin typeface="Century Schoolbook" panose="02040604050505020304" pitchFamily="18" charset="0"/>
              </a:rPr>
              <a:t> la </a:t>
            </a:r>
            <a:r>
              <a:rPr lang="en-US" cap="none" dirty="0" err="1">
                <a:latin typeface="Century Schoolbook" panose="02040604050505020304" pitchFamily="18" charset="0"/>
              </a:rPr>
              <a:t>clase</a:t>
            </a:r>
            <a:r>
              <a:rPr lang="en-US" cap="none" dirty="0">
                <a:latin typeface="Century Schoolbook" panose="02040604050505020304" pitchFamily="18" charset="0"/>
              </a:rPr>
              <a:t> de </a:t>
            </a:r>
            <a:r>
              <a:rPr lang="en-US" cap="none" dirty="0" err="1">
                <a:latin typeface="Century Schoolbook" panose="02040604050505020304" pitchFamily="18" charset="0"/>
              </a:rPr>
              <a:t>inglés</a:t>
            </a:r>
            <a:r>
              <a:rPr lang="en-US" cap="none" dirty="0">
                <a:latin typeface="Century Schoolbook" panose="02040604050505020304" pitchFamily="18" charset="0"/>
              </a:rPr>
              <a:t>. </a:t>
            </a:r>
          </a:p>
        </p:txBody>
      </p:sp>
      <p:pic>
        <p:nvPicPr>
          <p:cNvPr id="5" name="Inhaltsplatzhalter 4" descr="Ein Bild, das Wand, drinnen, Uhr enthält.&#10;&#10;Automatisch generierte Beschreibung">
            <a:extLst>
              <a:ext uri="{FF2B5EF4-FFF2-40B4-BE49-F238E27FC236}">
                <a16:creationId xmlns:a16="http://schemas.microsoft.com/office/drawing/2014/main" id="{1CF524B1-07B5-43B9-BD77-54628106B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r="-1" b="1962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332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drinnen, Wand, Person enthält.&#10;&#10;Automatisch generierte Beschreibung">
            <a:extLst>
              <a:ext uri="{FF2B5EF4-FFF2-40B4-BE49-F238E27FC236}">
                <a16:creationId xmlns:a16="http://schemas.microsoft.com/office/drawing/2014/main" id="{D3842193-AB4A-4B0A-9CF3-B6844BED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r="2105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53" name="Content Placeholder 38">
            <a:extLst>
              <a:ext uri="{FF2B5EF4-FFF2-40B4-BE49-F238E27FC236}">
                <a16:creationId xmlns:a16="http://schemas.microsoft.com/office/drawing/2014/main" id="{EA8AFAFE-CA81-4F10-99F7-1E979C54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03" y="1534585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Elena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explica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lo que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han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hecho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clase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Inglés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. María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escucha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a  la alumna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muy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interesada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3257393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312</Words>
  <Application>Microsoft Macintosh PowerPoint</Application>
  <PresentationFormat>Breitbild</PresentationFormat>
  <Paragraphs>14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Century Schoolbook</vt:lpstr>
      <vt:lpstr>Gill Sans MT</vt:lpstr>
      <vt:lpstr>Paket</vt:lpstr>
      <vt:lpstr>Una  nueva alumna en el insti</vt:lpstr>
      <vt:lpstr>Hoy es lunes. La nueva alumna María tiene su primer día en el insti y está muy contenta. Elena, una alumna, le muestra la entrada del insti.</vt:lpstr>
      <vt:lpstr>PowerPoint-Präsentation</vt:lpstr>
      <vt:lpstr>Elena guía María por el insti. Elena lleva un jersey gris, vaqueros negros estrechos y zápatos blancos. María lleva un jersey verde, vaqueros blancos anchos y botas negras.  </vt:lpstr>
      <vt:lpstr>PowerPoint-Präsentation</vt:lpstr>
      <vt:lpstr>Las dos aprenden las mátematicas. La chica del pelo negro es María y está sentada a la derecha de Elena. Elena tiene el pelo rubio y está sentada a la izquierda de María.</vt:lpstr>
      <vt:lpstr>PowerPoint-Präsentation</vt:lpstr>
      <vt:lpstr>A las tres menos cuatro empieza la clase de inglés. </vt:lpstr>
      <vt:lpstr>PowerPoint-Präsentation</vt:lpstr>
      <vt:lpstr>El menú del día es: arróz, carne, patatas y frutas como postre. Pero el bistro está desgraciadamente cerrado.  </vt:lpstr>
      <vt:lpstr>PowerPoint-Präsentation</vt:lpstr>
      <vt:lpstr>Antes de volver a su casa conoce a sus nuevos compañeros. Los cuatro se llaman Rafaél, Julia, Paula y Sofía. Hoy ha sido un buen día y María está muy contenta de su nuevo insti. </vt:lpstr>
      <vt:lpstr>Gracias por la atención!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 nueva alumna en el insti</dc:title>
  <dc:creator>Anna Amersberger</dc:creator>
  <cp:lastModifiedBy>Fürnweger Carola</cp:lastModifiedBy>
  <cp:revision>5</cp:revision>
  <dcterms:created xsi:type="dcterms:W3CDTF">2021-02-18T14:30:39Z</dcterms:created>
  <dcterms:modified xsi:type="dcterms:W3CDTF">2021-03-04T15:31:08Z</dcterms:modified>
</cp:coreProperties>
</file>